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439" r:id="rId6"/>
    <p:sldId id="2456" r:id="rId7"/>
    <p:sldId id="2440" r:id="rId8"/>
    <p:sldId id="2434" r:id="rId9"/>
    <p:sldId id="2457" r:id="rId10"/>
    <p:sldId id="2459" r:id="rId11"/>
    <p:sldId id="2458" r:id="rId12"/>
    <p:sldId id="2444" r:id="rId13"/>
    <p:sldId id="2460" r:id="rId14"/>
    <p:sldId id="2461" r:id="rId15"/>
    <p:sldId id="2462" r:id="rId16"/>
    <p:sldId id="2445" r:id="rId17"/>
    <p:sldId id="2446" r:id="rId18"/>
    <p:sldId id="2463" r:id="rId19"/>
    <p:sldId id="2464" r:id="rId20"/>
    <p:sldId id="2447" r:id="rId21"/>
    <p:sldId id="2465" r:id="rId22"/>
    <p:sldId id="2449" r:id="rId23"/>
    <p:sldId id="2466" r:id="rId24"/>
    <p:sldId id="2448" r:id="rId25"/>
    <p:sldId id="2467" r:id="rId26"/>
    <p:sldId id="2468" r:id="rId27"/>
    <p:sldId id="2469" r:id="rId28"/>
    <p:sldId id="2470" r:id="rId29"/>
    <p:sldId id="2471" r:id="rId30"/>
    <p:sldId id="2472" r:id="rId31"/>
    <p:sldId id="2438" r:id="rId32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400"/>
    <a:srgbClr val="05EE55"/>
    <a:srgbClr val="038B30"/>
    <a:srgbClr val="2F3342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E489C-8DD3-4F8E-A56E-6AEC008B017E}" v="38" dt="2023-05-07T14:19:26.806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176" autoAdjust="0"/>
  </p:normalViewPr>
  <p:slideViewPr>
    <p:cSldViewPr snapToGrid="0">
      <p:cViewPr varScale="1">
        <p:scale>
          <a:sx n="79" d="100"/>
          <a:sy n="79" d="100"/>
        </p:scale>
        <p:origin x="11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477B3E-196D-452F-8EF8-ABA7823D2FB3}" type="datetime1">
              <a:rPr lang="pl-PL" smtClean="0"/>
              <a:t>07.05.2023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8D12A-9F2B-488A-91FC-C17088A5598B}" type="datetime1">
              <a:rPr lang="pl-PL" smtClean="0"/>
              <a:pPr/>
              <a:t>07.05.2023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7096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1620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7256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4125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1907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986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6430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4409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16845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60454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072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76364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20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00371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21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9862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22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3020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23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704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24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0715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25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005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26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997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27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3515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28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203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0554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310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8946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0007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9178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677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692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jd okład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raz — symbol zastępczy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</p:txBody>
        </p:sp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l-PL" noProof="0" dirty="0"/>
              <a:t>Kliknij, aby edytować </a:t>
            </a:r>
            <a:br>
              <a:rPr lang="pl-PL" noProof="0" dirty="0"/>
            </a:br>
            <a:r>
              <a:rPr lang="pl-PL" noProof="0" dirty="0"/>
              <a:t>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a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</p:txBody>
        </p:sp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l-PL" noProof="0" dirty="0"/>
              <a:t>Kliknij, aby edytować </a:t>
            </a:r>
            <a:br>
              <a:rPr lang="pl-PL" noProof="0" dirty="0"/>
            </a:br>
            <a:r>
              <a:rPr lang="pl-PL" noProof="0" dirty="0"/>
              <a:t>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189038"/>
            <a:ext cx="11002962" cy="49879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3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BC6E0AC-4834-46AF-A953-9EE372259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D4F2F3C-7D16-40A3-A7C1-77AE127D5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a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</p:txBody>
        </p:sp>
        <p:pic>
          <p:nvPicPr>
            <p:cNvPr id="17" name="Grafika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</p:txBody>
        </p:sp>
      </p:grpSp>
      <p:sp>
        <p:nvSpPr>
          <p:cNvPr id="8" name="Tytuł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11" name="Tekst — symbol zastępczy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 rtl="0"/>
            <a:r>
              <a:rPr lang="pl-PL" noProof="0" dirty="0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16" name="Zawartość — symbol zastępczy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pl-PL" noProof="0"/>
              <a:t>Kliknij, aby edytować style wzorca tekstu</a:t>
            </a:r>
          </a:p>
          <a:p>
            <a:pPr lvl="1" rtl="0">
              <a:lnSpc>
                <a:spcPct val="150000"/>
              </a:lnSpc>
            </a:pPr>
            <a:r>
              <a:rPr lang="pl-PL" noProof="0"/>
              <a:t>Drugi poziom</a:t>
            </a:r>
          </a:p>
          <a:p>
            <a:pPr lvl="2" rtl="0">
              <a:lnSpc>
                <a:spcPct val="150000"/>
              </a:lnSpc>
            </a:pPr>
            <a:r>
              <a:rPr lang="pl-PL" noProof="0"/>
              <a:t>Trzeci poziom</a:t>
            </a:r>
          </a:p>
          <a:p>
            <a:pPr lvl="3" rtl="0">
              <a:lnSpc>
                <a:spcPct val="150000"/>
              </a:lnSpc>
            </a:pPr>
            <a:r>
              <a:rPr lang="pl-PL" noProof="0"/>
              <a:t>Czwarty poziom</a:t>
            </a:r>
          </a:p>
          <a:p>
            <a:pPr lvl="4" rtl="0">
              <a:lnSpc>
                <a:spcPct val="150000"/>
              </a:lnSpc>
            </a:pPr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19" name="Zawartość — symbol zastępczy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pl-PL" noProof="0"/>
              <a:t>Kliknij, aby edytować style wzorca tekstu</a:t>
            </a:r>
          </a:p>
          <a:p>
            <a:pPr lvl="1" rtl="0">
              <a:lnSpc>
                <a:spcPct val="150000"/>
              </a:lnSpc>
            </a:pPr>
            <a:r>
              <a:rPr lang="pl-PL" noProof="0"/>
              <a:t>Drugi poziom</a:t>
            </a:r>
          </a:p>
          <a:p>
            <a:pPr lvl="2" rtl="0">
              <a:lnSpc>
                <a:spcPct val="150000"/>
              </a:lnSpc>
            </a:pPr>
            <a:r>
              <a:rPr lang="pl-PL" noProof="0"/>
              <a:t>Trzeci poziom</a:t>
            </a:r>
          </a:p>
          <a:p>
            <a:pPr lvl="3" rtl="0">
              <a:lnSpc>
                <a:spcPct val="150000"/>
              </a:lnSpc>
            </a:pPr>
            <a:r>
              <a:rPr lang="pl-PL" noProof="0"/>
              <a:t>Czwarty poziom</a:t>
            </a:r>
          </a:p>
          <a:p>
            <a:pPr lvl="4" rtl="0">
              <a:lnSpc>
                <a:spcPct val="150000"/>
              </a:lnSpc>
            </a:pPr>
            <a:r>
              <a:rPr lang="pl-PL" noProof="0"/>
              <a:t>Piąty poziom</a:t>
            </a:r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14" name="Tekst — symbol zastępczy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rtl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5" name="Zawartość — symbol zastępczy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l-PL" noProof="0"/>
              <a:t>Kliknij, aby edytować style wzorca tekstu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l-PL" noProof="0"/>
              <a:t>Drugi poziom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l-PL" noProof="0"/>
              <a:t>Trzeci poziom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l-PL" noProof="0"/>
              <a:t>Czwarty poziom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l-PL" noProof="0"/>
              <a:t>Piąty poziom</a:t>
            </a:r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11" name="Zawartość — symbol zastępczy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</p:txBody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</p:grp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raz — symbol zastępczy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podział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raz — symbol zastępczy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</p:txBody>
        </p:sp>
        <p:pic>
          <p:nvPicPr>
            <p:cNvPr id="15" name="Grafika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</p:txBody>
        </p:sp>
      </p:grpSp>
      <p:sp>
        <p:nvSpPr>
          <p:cNvPr id="16" name="Tytuł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17" name="Tekst — symbol zastępczy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 dirty="0"/>
              <a:t>EDYTOWANIE STYLÓW WZORCA</a:t>
            </a:r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podział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</p:txBody>
        </p:sp>
        <p:pic>
          <p:nvPicPr>
            <p:cNvPr id="17" name="Grafika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</p:txBody>
        </p:sp>
      </p:grpSp>
      <p:sp>
        <p:nvSpPr>
          <p:cNvPr id="8" name="Tytuł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22" name="Tekst — symbol zastępczy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 dirty="0"/>
              <a:t>EDYTOWANIE STYLÓW WZORCA</a:t>
            </a:r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 z obraz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11" name="Tekst — symbol zastępczy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 rtl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2" name="Zawartość — symbol zastępczy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3810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</p:txBody>
      </p:sp>
      <p:sp>
        <p:nvSpPr>
          <p:cNvPr id="16" name="Obraz — symbol zastępczy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  <a:p>
            <a:pPr algn="ctr" rtl="0"/>
            <a:endParaRPr lang="pl-PL" noProof="0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raz — symbol zastępczy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</p:txBody>
        </p:sp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l-PL" noProof="0" dirty="0"/>
              <a:t>KLIKNIJ, ABY EDYTOWAĆ WZORZEC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7" name="Tekst — symbol zastępczy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 dirty="0"/>
              <a:t>EDYTUJ STYLE WZORCA TEKSTU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BFE929D-DC77-46CA-82A0-DBC67BEA93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04A17937-35A7-4492-BF9B-0912A22FF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  <a:p>
              <a:pPr algn="ctr" rtl="0"/>
              <a:endParaRPr lang="pl-PL" noProof="0" dirty="0"/>
            </a:p>
          </p:txBody>
        </p:sp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l-PL" noProof="0" dirty="0"/>
              <a:t>KLIKNIJ, ABY EDYTOWAĆ WZORZEC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7" name="Tekst — symbol zastępczy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 dirty="0"/>
              <a:t>EDYTOWANIE STYLÓW WZORCA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ży obr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D56B8994-D221-4700-A133-4FCBC9C9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CCBE36DC-B3F9-4725-94B8-EAD411E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AF50108F-20E3-412D-860B-14CB1198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9" name="Prostokąt: Pojedynczy ścięty róg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solidFill>
                <a:schemeClr val="bg1"/>
              </a:solidFill>
            </a:endParaRPr>
          </a:p>
        </p:txBody>
      </p:sp>
      <p:sp>
        <p:nvSpPr>
          <p:cNvPr id="10" name="Numer slajdu — symbol zastępczy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0" r:id="rId7"/>
    <p:sldLayoutId id="2147483663" r:id="rId8"/>
    <p:sldLayoutId id="2147483662" r:id="rId9"/>
    <p:sldLayoutId id="2147483669" r:id="rId10"/>
    <p:sldLayoutId id="2147483661" r:id="rId11"/>
    <p:sldLayoutId id="2147483666" r:id="rId12"/>
    <p:sldLayoutId id="2147483670" r:id="rId13"/>
    <p:sldLayoutId id="2147483667" r:id="rId14"/>
    <p:sldLayoutId id="2147483668" r:id="rId15"/>
    <p:sldLayoutId id="2147483665" r:id="rId16"/>
    <p:sldLayoutId id="2147483671" r:id="rId17"/>
    <p:sldLayoutId id="2147483655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— symbol zastępczy 4" descr="Projekt dachu na bazie trójkątów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Prostokąt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50855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  <a:p>
            <a:pPr algn="ctr" rtl="0"/>
            <a:endParaRPr lang="pl-PL" dirty="0"/>
          </a:p>
        </p:txBody>
      </p:sp>
      <p:grpSp>
        <p:nvGrpSpPr>
          <p:cNvPr id="40" name="Grupa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</p:grpSp>
      <p:sp>
        <p:nvSpPr>
          <p:cNvPr id="6" name="Tytuł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146" y="1673842"/>
            <a:ext cx="6609256" cy="306566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/>
              <a:t>System diagnozujący choroby przy wykorzystaniu chatu opartego na działaniu sztucznej inteligencji</a:t>
            </a:r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2272" y="4857019"/>
            <a:ext cx="3200400" cy="195012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 dirty="0"/>
              <a:t>PRZYGOTOWALI:</a:t>
            </a:r>
          </a:p>
          <a:p>
            <a:pPr rtl="0"/>
            <a:br>
              <a:rPr lang="pl-PL" dirty="0"/>
            </a:br>
            <a:r>
              <a:rPr lang="pl-PL" dirty="0"/>
              <a:t>EMILIAN KOCHANEK</a:t>
            </a:r>
          </a:p>
          <a:p>
            <a:pPr rtl="0"/>
            <a:r>
              <a:rPr lang="pl-PL" dirty="0"/>
              <a:t>JAKUB KOZUB</a:t>
            </a:r>
          </a:p>
          <a:p>
            <a:pPr rtl="0"/>
            <a:r>
              <a:rPr lang="pl-PL" dirty="0"/>
              <a:t>NORBERT LACHNER</a:t>
            </a:r>
          </a:p>
          <a:p>
            <a:pPr rtl="0"/>
            <a:r>
              <a:rPr lang="pl-PL" dirty="0"/>
              <a:t>PIOTR SZCZEPANEK</a:t>
            </a: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Krajobraz miejski" title="Krajobraz miejski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7655329" y="3086138"/>
            <a:ext cx="137577" cy="76939"/>
          </a:xfr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0" y="39928"/>
            <a:ext cx="2379306" cy="3123149"/>
            <a:chOff x="574398" y="408327"/>
            <a:chExt cx="5585730" cy="5768636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</p:txBody>
        </p:sp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4398" y="408327"/>
              <a:ext cx="4661038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ytuł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3" y="657489"/>
            <a:ext cx="1941316" cy="2348394"/>
          </a:xfrm>
        </p:spPr>
        <p:txBody>
          <a:bodyPr rtlCol="0">
            <a:noAutofit/>
          </a:bodyPr>
          <a:lstStyle/>
          <a:p>
            <a:pPr rtl="0"/>
            <a:r>
              <a:rPr lang="pl-PL" sz="1800" dirty="0">
                <a:solidFill>
                  <a:schemeClr val="bg1"/>
                </a:solidFill>
              </a:rPr>
              <a:t>LECZENIE</a:t>
            </a:r>
            <a:br>
              <a:rPr lang="pl-PL" sz="1800" dirty="0">
                <a:solidFill>
                  <a:schemeClr val="bg1"/>
                </a:solidFill>
              </a:rPr>
            </a:br>
            <a:br>
              <a:rPr lang="pl-PL" sz="1800" dirty="0">
                <a:solidFill>
                  <a:schemeClr val="bg1"/>
                </a:solidFill>
              </a:rPr>
            </a:br>
            <a:r>
              <a:rPr lang="pl-PL" sz="1800" dirty="0">
                <a:solidFill>
                  <a:schemeClr val="bg1"/>
                </a:solidFill>
              </a:rPr>
              <a:t>|</a:t>
            </a:r>
            <a:br>
              <a:rPr lang="pl-PL" sz="1800" dirty="0">
                <a:solidFill>
                  <a:schemeClr val="bg1"/>
                </a:solidFill>
              </a:rPr>
            </a:br>
            <a:br>
              <a:rPr lang="pl-PL" sz="1800" dirty="0">
                <a:solidFill>
                  <a:schemeClr val="bg1"/>
                </a:solidFill>
              </a:rPr>
            </a:br>
            <a:r>
              <a:rPr lang="pl-PL" sz="1800" dirty="0">
                <a:solidFill>
                  <a:schemeClr val="bg1"/>
                </a:solidFill>
              </a:rPr>
              <a:t>ZAPISYWANIE HISTORII DIAGNOZY</a:t>
            </a:r>
            <a:br>
              <a:rPr lang="pl-PL" sz="1800" dirty="0">
                <a:solidFill>
                  <a:schemeClr val="bg1"/>
                </a:solidFill>
              </a:rPr>
            </a:br>
            <a:r>
              <a:rPr lang="pl-PL" sz="1800" dirty="0">
                <a:solidFill>
                  <a:schemeClr val="bg1"/>
                </a:solidFill>
              </a:rPr>
              <a:t>W BAZIE DANYCH</a:t>
            </a:r>
          </a:p>
        </p:txBody>
      </p:sp>
      <p:sp>
        <p:nvSpPr>
          <p:cNvPr id="17" name="Prostokąt: Pojedynczy ścięty róg 16" descr="Stopka z akcentem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Numer slajdu — symbol zastępczy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l-PL" smtClean="0"/>
              <a:pPr rtl="0"/>
              <a:t>10</a:t>
            </a:fld>
            <a:endParaRPr lang="pl-PL" dirty="0"/>
          </a:p>
        </p:txBody>
      </p:sp>
      <p:pic>
        <p:nvPicPr>
          <p:cNvPr id="3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D33C3377-62D5-8476-54BC-152FCE4EB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561" y="2030545"/>
            <a:ext cx="7231072" cy="3035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7541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Krajobraz miejski" title="Krajobraz miejski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0" y="39928"/>
            <a:ext cx="2379306" cy="3123149"/>
            <a:chOff x="574398" y="408327"/>
            <a:chExt cx="5585730" cy="5768636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</p:txBody>
        </p:sp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4398" y="408327"/>
              <a:ext cx="4661038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ytuł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3" y="657489"/>
            <a:ext cx="1941316" cy="2348394"/>
          </a:xfrm>
        </p:spPr>
        <p:txBody>
          <a:bodyPr rtlCol="0">
            <a:noAutofit/>
          </a:bodyPr>
          <a:lstStyle/>
          <a:p>
            <a:pPr rtl="0"/>
            <a:r>
              <a:rPr lang="pl-PL" sz="1800" dirty="0">
                <a:solidFill>
                  <a:schemeClr val="bg1"/>
                </a:solidFill>
              </a:rPr>
              <a:t>LECZENIE</a:t>
            </a:r>
            <a:br>
              <a:rPr lang="pl-PL" sz="1800" dirty="0">
                <a:solidFill>
                  <a:schemeClr val="bg1"/>
                </a:solidFill>
              </a:rPr>
            </a:br>
            <a:br>
              <a:rPr lang="pl-PL" sz="1800" dirty="0">
                <a:solidFill>
                  <a:schemeClr val="bg1"/>
                </a:solidFill>
              </a:rPr>
            </a:br>
            <a:r>
              <a:rPr lang="pl-PL" sz="1800" dirty="0">
                <a:solidFill>
                  <a:schemeClr val="bg1"/>
                </a:solidFill>
              </a:rPr>
              <a:t>|</a:t>
            </a:r>
            <a:br>
              <a:rPr lang="pl-PL" sz="1800" dirty="0">
                <a:solidFill>
                  <a:schemeClr val="bg1"/>
                </a:solidFill>
              </a:rPr>
            </a:br>
            <a:br>
              <a:rPr lang="pl-PL" sz="1800" dirty="0">
                <a:solidFill>
                  <a:schemeClr val="bg1"/>
                </a:solidFill>
              </a:rPr>
            </a:br>
            <a:r>
              <a:rPr lang="pl-PL" sz="1800" dirty="0">
                <a:solidFill>
                  <a:schemeClr val="bg1"/>
                </a:solidFill>
              </a:rPr>
              <a:t>OPIS CHOROBY</a:t>
            </a:r>
          </a:p>
        </p:txBody>
      </p:sp>
      <p:sp>
        <p:nvSpPr>
          <p:cNvPr id="17" name="Prostokąt: Pojedynczy ścięty róg 16" descr="Stopka z akcentem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Numer slajdu — symbol zastępczy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l-PL" smtClean="0"/>
              <a:pPr rtl="0"/>
              <a:t>11</a:t>
            </a:fld>
            <a:endParaRPr lang="pl-PL" dirty="0"/>
          </a:p>
        </p:txBody>
      </p:sp>
      <p:pic>
        <p:nvPicPr>
          <p:cNvPr id="3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A74F0E6B-1A10-EEA5-4223-B88FCF87B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883" y="3453271"/>
            <a:ext cx="2972826" cy="2960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A38C742-8F6A-AD21-1D7F-8A2E98666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6333" y="186823"/>
            <a:ext cx="7824755" cy="37264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0693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Krajobraz miejski" title="Krajobraz miejski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0" y="39928"/>
            <a:ext cx="2379306" cy="3123149"/>
            <a:chOff x="574398" y="408327"/>
            <a:chExt cx="5585730" cy="5768636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</p:txBody>
        </p:sp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4398" y="408327"/>
              <a:ext cx="4661038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ytuł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3" y="657489"/>
            <a:ext cx="1941316" cy="2348394"/>
          </a:xfrm>
        </p:spPr>
        <p:txBody>
          <a:bodyPr rtlCol="0">
            <a:noAutofit/>
          </a:bodyPr>
          <a:lstStyle/>
          <a:p>
            <a:pPr rtl="0"/>
            <a:r>
              <a:rPr lang="pl-PL" sz="1800" dirty="0">
                <a:solidFill>
                  <a:schemeClr val="bg1"/>
                </a:solidFill>
              </a:rPr>
              <a:t>LECZENIE</a:t>
            </a:r>
            <a:br>
              <a:rPr lang="pl-PL" sz="1800" dirty="0">
                <a:solidFill>
                  <a:schemeClr val="bg1"/>
                </a:solidFill>
              </a:rPr>
            </a:br>
            <a:br>
              <a:rPr lang="pl-PL" sz="1800" dirty="0">
                <a:solidFill>
                  <a:schemeClr val="bg1"/>
                </a:solidFill>
              </a:rPr>
            </a:br>
            <a:r>
              <a:rPr lang="pl-PL" sz="1800" dirty="0">
                <a:solidFill>
                  <a:schemeClr val="bg1"/>
                </a:solidFill>
              </a:rPr>
              <a:t>|</a:t>
            </a:r>
            <a:br>
              <a:rPr lang="pl-PL" sz="1800" dirty="0">
                <a:solidFill>
                  <a:schemeClr val="bg1"/>
                </a:solidFill>
              </a:rPr>
            </a:br>
            <a:br>
              <a:rPr lang="pl-PL" sz="1800" dirty="0">
                <a:solidFill>
                  <a:schemeClr val="bg1"/>
                </a:solidFill>
              </a:rPr>
            </a:br>
            <a:r>
              <a:rPr lang="pl-PL" sz="1800" dirty="0">
                <a:solidFill>
                  <a:schemeClr val="bg1"/>
                </a:solidFill>
              </a:rPr>
              <a:t>CHOROBA </a:t>
            </a:r>
            <a:br>
              <a:rPr lang="pl-PL" sz="1800" dirty="0">
                <a:solidFill>
                  <a:schemeClr val="bg1"/>
                </a:solidFill>
              </a:rPr>
            </a:br>
            <a:r>
              <a:rPr lang="pl-PL" sz="1800" dirty="0">
                <a:solidFill>
                  <a:schemeClr val="bg1"/>
                </a:solidFill>
              </a:rPr>
              <a:t>W REGIONIE</a:t>
            </a:r>
          </a:p>
        </p:txBody>
      </p:sp>
      <p:sp>
        <p:nvSpPr>
          <p:cNvPr id="17" name="Prostokąt: Pojedynczy ścięty róg 16" descr="Stopka z akcentem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Numer slajdu — symbol zastępczy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l-PL" smtClean="0"/>
              <a:pPr rtl="0"/>
              <a:t>12</a:t>
            </a:fld>
            <a:endParaRPr lang="pl-PL" dirty="0"/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0E62EDED-B477-2B5C-0C2F-40A3AF1E2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479" y="4240137"/>
            <a:ext cx="10023475" cy="22727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BE2A2C58-E6CD-3086-4015-BCDDF1BE50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351" y="401350"/>
            <a:ext cx="4716723" cy="32935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9D25767F-81E5-310E-F4C9-49C7EDB4AC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972" y="135426"/>
            <a:ext cx="4339178" cy="4026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20872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 anchor="ctr">
            <a:normAutofit/>
          </a:bodyPr>
          <a:lstStyle/>
          <a:p>
            <a:pPr rtl="0"/>
            <a:r>
              <a:rPr lang="pl-PL" b="0" i="0" dirty="0">
                <a:effectLst/>
                <a:latin typeface="Arial" panose="020B0604020202020204" pitchFamily="34" charset="0"/>
              </a:rPr>
              <a:t>Wyświetlenie najczęściej występującej choroby w regionie.</a:t>
            </a:r>
            <a:endParaRPr lang="pl-PL" dirty="0"/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13</a:t>
            </a:fld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D859A06-B130-4BBE-03E0-74B4E002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77" y="1286676"/>
            <a:ext cx="9538032" cy="5119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322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747252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ZMIANA HASŁA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14</a:t>
            </a:fld>
            <a:endParaRPr lang="pl-PL"/>
          </a:p>
        </p:txBody>
      </p:sp>
      <p:pic>
        <p:nvPicPr>
          <p:cNvPr id="15" name="Obraz 14" descr="Obraz zawierający tekst&#10;&#10;Opis wygenerowany automatycznie">
            <a:extLst>
              <a:ext uri="{FF2B5EF4-FFF2-40B4-BE49-F238E27FC236}">
                <a16:creationId xmlns:a16="http://schemas.microsoft.com/office/drawing/2014/main" id="{843ABC03-4F4F-4FC1-74E4-69B112026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6" y="747252"/>
            <a:ext cx="4662121" cy="30003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7" name="Obraz 16" descr="Obraz zawierający tekst&#10;&#10;Opis wygenerowany automatycznie">
            <a:extLst>
              <a:ext uri="{FF2B5EF4-FFF2-40B4-BE49-F238E27FC236}">
                <a16:creationId xmlns:a16="http://schemas.microsoft.com/office/drawing/2014/main" id="{5C4D1B35-AB9B-6081-D21F-F42FADCB2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509" y="723886"/>
            <a:ext cx="6030915" cy="335140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9" name="Obraz 18" descr="Obraz zawierający tekst&#10;&#10;Opis wygenerowany automatycznie">
            <a:extLst>
              <a:ext uri="{FF2B5EF4-FFF2-40B4-BE49-F238E27FC236}">
                <a16:creationId xmlns:a16="http://schemas.microsoft.com/office/drawing/2014/main" id="{A342395F-A51A-A0F3-D7B3-36F476018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0" y="4745400"/>
            <a:ext cx="5010411" cy="119688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21" name="Obraz 20" descr="Obraz zawierający tekst&#10;&#10;Opis wygenerowany automatycznie">
            <a:extLst>
              <a:ext uri="{FF2B5EF4-FFF2-40B4-BE49-F238E27FC236}">
                <a16:creationId xmlns:a16="http://schemas.microsoft.com/office/drawing/2014/main" id="{9B86BD04-E8D4-FD51-DD5E-191FE0C9C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238" y="4324901"/>
            <a:ext cx="5010411" cy="237652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90426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747252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ZMIANA HASŁA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15</a:t>
            </a:fld>
            <a:endParaRPr lang="pl-PL"/>
          </a:p>
        </p:txBody>
      </p:sp>
      <p:pic>
        <p:nvPicPr>
          <p:cNvPr id="6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C2C79292-2927-45ED-1A02-C1770E5F1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97" y="925919"/>
            <a:ext cx="5730737" cy="3109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Obraz 8" descr="Obraz zawierający tekst, zrzut ekranu, monitor&#10;&#10;Opis wygenerowany automatycznie">
            <a:extLst>
              <a:ext uri="{FF2B5EF4-FFF2-40B4-BE49-F238E27FC236}">
                <a16:creationId xmlns:a16="http://schemas.microsoft.com/office/drawing/2014/main" id="{1400924E-EC55-6BAE-EC3F-230D862A9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6" y="3429000"/>
            <a:ext cx="5572247" cy="3109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BF8B79C8-D160-AEE3-91EF-DF1F24B15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83" y="627680"/>
            <a:ext cx="5572247" cy="2680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8026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747252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ZMIANA HASŁA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16</a:t>
            </a:fld>
            <a:endParaRPr lang="pl-PL"/>
          </a:p>
        </p:txBody>
      </p:sp>
      <p:pic>
        <p:nvPicPr>
          <p:cNvPr id="4" name="Obraz 3" descr="Obraz zawierający tekst, zrzut ekranu, monitor&#10;&#10;Opis wygenerowany automatycznie">
            <a:extLst>
              <a:ext uri="{FF2B5EF4-FFF2-40B4-BE49-F238E27FC236}">
                <a16:creationId xmlns:a16="http://schemas.microsoft.com/office/drawing/2014/main" id="{D657BC0B-65D9-818C-FC8F-9D6B2C10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975" y="747252"/>
            <a:ext cx="8969517" cy="5395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1633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WERSJA MOBILNA SYSTEMU DIAGNOZUJĄCEGO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17</a:t>
            </a:fld>
            <a:endParaRPr lang="pl-PL"/>
          </a:p>
        </p:txBody>
      </p: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AB61A63D-8DF9-E2BA-677E-87B1DA55A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29" y="4828902"/>
            <a:ext cx="7829798" cy="1918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11B0128D-1AD6-613D-4E55-05C925F9A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051" y="1069632"/>
            <a:ext cx="6163836" cy="3462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2CB1A7DB-B37E-EDD4-8E92-F4CBBBD02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13" y="993216"/>
            <a:ext cx="4049432" cy="36151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3352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688932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WERSJA MOBILNA SYSTEMU DIAGNOZUJĄCEGO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18</a:t>
            </a:fld>
            <a:endParaRPr lang="pl-PL"/>
          </a:p>
        </p:txBody>
      </p:sp>
      <p:pic>
        <p:nvPicPr>
          <p:cNvPr id="5" name="Obraz 4" descr="Obraz zawierający diagram&#10;&#10;Opis wygenerowany automatycznie">
            <a:extLst>
              <a:ext uri="{FF2B5EF4-FFF2-40B4-BE49-F238E27FC236}">
                <a16:creationId xmlns:a16="http://schemas.microsoft.com/office/drawing/2014/main" id="{C504652B-3420-6EA6-5ACE-CA24F7E63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02" y="-363754"/>
            <a:ext cx="3138031" cy="69734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174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801666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APLIKACJA JAKO KONTENERY DOCKEROWE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19</a:t>
            </a:fld>
            <a:endParaRPr lang="pl-PL"/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1ADC266D-70F6-8F24-664E-EFD0C49E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3" y="682892"/>
            <a:ext cx="2344210" cy="3850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0F1406EF-6A47-E75F-A657-8938A6786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234" y="682892"/>
            <a:ext cx="2851085" cy="29208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65C6303E-97FE-28B6-E623-8E4E75826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68" y="4892108"/>
            <a:ext cx="2505075" cy="1419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Obraz 12" descr="Obraz zawierający tekst&#10;&#10;Opis wygenerowany automatycznie">
            <a:extLst>
              <a:ext uri="{FF2B5EF4-FFF2-40B4-BE49-F238E27FC236}">
                <a16:creationId xmlns:a16="http://schemas.microsoft.com/office/drawing/2014/main" id="{AA50D5DC-A72A-39BD-7F00-5A0B67E38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944" y="3675319"/>
            <a:ext cx="6975234" cy="31382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Obraz 14" descr="Obraz zawierający tekst&#10;&#10;Opis wygenerowany automatycznie">
            <a:extLst>
              <a:ext uri="{FF2B5EF4-FFF2-40B4-BE49-F238E27FC236}">
                <a16:creationId xmlns:a16="http://schemas.microsoft.com/office/drawing/2014/main" id="{DD229876-A79B-6185-260C-9BEA77162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1628" y="968418"/>
            <a:ext cx="4810125" cy="2143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4870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Budynek" title="Budynek">
            <a:extLst>
              <a:ext uri="{FF2B5EF4-FFF2-40B4-BE49-F238E27FC236}">
                <a16:creationId xmlns:a16="http://schemas.microsoft.com/office/drawing/2014/main" id="{00C713CD-79D0-408F-A140-FBAE3C6022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2" name="Grupa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3114" y="0"/>
            <a:ext cx="2314169" cy="3203658"/>
            <a:chOff x="883522" y="408327"/>
            <a:chExt cx="5276606" cy="5768636"/>
          </a:xfrm>
        </p:grpSpPr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</p:txBody>
        </p:sp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</p:txBody>
        </p:sp>
        <p:pic>
          <p:nvPicPr>
            <p:cNvPr id="13" name="Grafika 12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</p:grpSp>
      <p:sp>
        <p:nvSpPr>
          <p:cNvPr id="26" name="Tytuł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6418"/>
            <a:ext cx="2536553" cy="1613557"/>
          </a:xfrm>
        </p:spPr>
        <p:txBody>
          <a:bodyPr rtlCol="0">
            <a:noAutofit/>
          </a:bodyPr>
          <a:lstStyle/>
          <a:p>
            <a:pPr rtl="0"/>
            <a:r>
              <a:rPr lang="pl-PL" sz="2800" dirty="0"/>
              <a:t>STRONA REJESTRACJI</a:t>
            </a:r>
          </a:p>
        </p:txBody>
      </p:sp>
      <p:sp>
        <p:nvSpPr>
          <p:cNvPr id="11" name="Prostokąt: Pojedynczy ścięty róg 10" descr="Stopka z akcentem">
            <a:extLst>
              <a:ext uri="{FF2B5EF4-FFF2-40B4-BE49-F238E27FC236}">
                <a16:creationId xmlns:a16="http://schemas.microsoft.com/office/drawing/2014/main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smtClean="0"/>
              <a:pPr/>
              <a:t>2</a:t>
            </a:fld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872FBFA-F021-4B8E-CC51-8227FDAE5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569" y="377779"/>
            <a:ext cx="5868285" cy="48566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38FD7760-7AA7-2ACC-8F19-5E4B856FA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146" y="3284918"/>
            <a:ext cx="4823997" cy="3483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801666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APLIKACJA JAKO KONTENERY DOCKEROWE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20</a:t>
            </a:fld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99E79ED-ABC9-ADB9-0A08-B093D84FE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35" y="688932"/>
            <a:ext cx="8630992" cy="236978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Obraz 8" descr="Obraz zawierający diagram&#10;&#10;Opis wygenerowany automatycznie">
            <a:extLst>
              <a:ext uri="{FF2B5EF4-FFF2-40B4-BE49-F238E27FC236}">
                <a16:creationId xmlns:a16="http://schemas.microsoft.com/office/drawing/2014/main" id="{701FB2E6-9213-8898-B58F-97F478A61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651" y="3256767"/>
            <a:ext cx="9389175" cy="34641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47037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922889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POŁĄCZENIE Z BAZĄ DANYCH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21</a:t>
            </a:fld>
            <a:endParaRPr lang="pl-PL"/>
          </a:p>
        </p:txBody>
      </p: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4AA905B2-3029-6DE8-6DD7-1461FEA5D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66" y="1839238"/>
            <a:ext cx="10804103" cy="3179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5239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922889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MODEL NAUCZANIA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22</a:t>
            </a:fld>
            <a:endParaRPr lang="pl-PL"/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4C83136F-F496-973F-6BD9-E461105A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48" y="765489"/>
            <a:ext cx="4885150" cy="59511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81743A31-7706-73F6-37A6-2F5EDDAC8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669" y="762357"/>
            <a:ext cx="6547870" cy="56402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59461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922889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ZMIANA ADRESU EMAIL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23</a:t>
            </a:fld>
            <a:endParaRPr lang="pl-PL"/>
          </a:p>
        </p:txBody>
      </p: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E66390B4-F76A-606B-2571-68879FEA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29" y="1334449"/>
            <a:ext cx="9461783" cy="4189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80639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922889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pl-PL" dirty="0"/>
              <a:t>POBIERANIE I ZAPISYWANIE LOKALIZACJ UŻYTKOWNIKA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24</a:t>
            </a:fld>
            <a:endParaRPr lang="pl-PL"/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EB099A60-F7F8-8D5F-1FF4-F5458BC8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972"/>
            <a:ext cx="3592940" cy="2937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505D7929-F10F-A195-5EDF-05610B3D7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968" y="1353965"/>
            <a:ext cx="7822051" cy="4150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Obraz 9" descr="Obraz zawierający tekst&#10;&#10;Opis wygenerowany automatycznie">
            <a:extLst>
              <a:ext uri="{FF2B5EF4-FFF2-40B4-BE49-F238E27FC236}">
                <a16:creationId xmlns:a16="http://schemas.microsoft.com/office/drawing/2014/main" id="{2A4C2B14-8DA8-4D5B-939C-624AB480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81" y="4479864"/>
            <a:ext cx="3748921" cy="1676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593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922889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SZYFROWANIE RSA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25</a:t>
            </a:fld>
            <a:endParaRPr lang="pl-PL"/>
          </a:p>
        </p:txBody>
      </p: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A214D233-6021-79D1-8448-D7862883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27" y="1023937"/>
            <a:ext cx="5210175" cy="48101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AD1F6242-7AD2-FD9B-8568-DB6E1929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173" y="1200149"/>
            <a:ext cx="5715000" cy="44577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34572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922889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BRAK WIĘKSZEJ LICZBY OBJAWÓW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26</a:t>
            </a:fld>
            <a:endParaRPr lang="pl-PL"/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CCAC42E1-5FF8-DCE1-854C-7E2D982E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67" y="2960370"/>
            <a:ext cx="7562760" cy="344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8FCE4BFC-7601-335D-8998-ACE09982B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136650"/>
            <a:ext cx="8686800" cy="1333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28820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68" y="272374"/>
            <a:ext cx="11002962" cy="1420238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pl-PL" dirty="0"/>
              <a:t>gdy użytkownik zapisze coś czego nie przewidzieliśmy na etapie budowy modelu, </a:t>
            </a:r>
            <a:r>
              <a:rPr lang="pl-PL" dirty="0" err="1"/>
              <a:t>chatbot</a:t>
            </a:r>
            <a:r>
              <a:rPr lang="pl-PL" dirty="0"/>
              <a:t> pobierze ciekawostkę z </a:t>
            </a:r>
            <a:r>
              <a:rPr lang="pl-PL" dirty="0" err="1"/>
              <a:t>wikipedii</a:t>
            </a:r>
            <a:endParaRPr lang="pl-PL" dirty="0"/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27</a:t>
            </a:fld>
            <a:endParaRPr lang="pl-PL"/>
          </a:p>
        </p:txBody>
      </p: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12C8659F-2316-9146-D66E-7422FCBC0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402" y="2279616"/>
            <a:ext cx="8662294" cy="3539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7416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pl-PL" dirty="0"/>
              <a:t>Stanowisko:</a:t>
            </a:r>
          </a:p>
        </p:txBody>
      </p:sp>
      <p:pic>
        <p:nvPicPr>
          <p:cNvPr id="5" name="Obraz — symbol zastępczy 4" descr="Abstrakcyjny budynek" title="Abstrakcyjny budynek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3845490" cy="1659221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29411" y="87682"/>
            <a:ext cx="3816080" cy="1478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algn="ctr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l-PL" sz="16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DZIĘKUJEMY ZA UWAGĘ!</a:t>
            </a:r>
          </a:p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pl-PL" sz="1600" b="1" dirty="0">
              <a:solidFill>
                <a:schemeClr val="bg1"/>
              </a:solidFill>
              <a:latin typeface="+mj-lt"/>
              <a:cs typeface="Gill Sans" panose="020B0502020104020203" pitchFamily="34" charset="-79"/>
            </a:endParaRPr>
          </a:p>
          <a:p>
            <a:pPr algn="ctr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l-PL" sz="16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I ZAPRASZAMY DO KORZYSTANIA </a:t>
            </a:r>
          </a:p>
          <a:p>
            <a:pPr algn="ctr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l-PL" sz="16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Z NASZEGO SYSTEMU!</a:t>
            </a:r>
          </a:p>
        </p:txBody>
      </p:sp>
      <p:sp>
        <p:nvSpPr>
          <p:cNvPr id="9" name="Prostokąt: Pojedynczy ścięty róg 8" descr="Stopka z akcentem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smtClean="0"/>
              <a:pPr rtl="0"/>
              <a:t>28</a:t>
            </a:fld>
            <a:endParaRPr lang="pl-PL" dirty="0"/>
          </a:p>
        </p:txBody>
      </p:sp>
      <p:pic>
        <p:nvPicPr>
          <p:cNvPr id="4" name="Obraz 3" descr="Obraz zawierający diagram&#10;&#10;Opis wygenerowany automatycznie">
            <a:extLst>
              <a:ext uri="{FF2B5EF4-FFF2-40B4-BE49-F238E27FC236}">
                <a16:creationId xmlns:a16="http://schemas.microsoft.com/office/drawing/2014/main" id="{AE661846-251B-37A8-8054-BE96FE21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088" y="1276402"/>
            <a:ext cx="9401823" cy="45007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Krajobraz miejski" title="Krajobraz miejski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0" y="39929"/>
            <a:ext cx="2416629" cy="3073180"/>
            <a:chOff x="574398" y="408327"/>
            <a:chExt cx="5585730" cy="5768636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</p:txBody>
        </p:sp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4398" y="408327"/>
              <a:ext cx="4661038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ytuł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2" y="657489"/>
            <a:ext cx="2016567" cy="2455620"/>
          </a:xfrm>
        </p:spPr>
        <p:txBody>
          <a:bodyPr rtlCol="0">
            <a:normAutofit/>
          </a:bodyPr>
          <a:lstStyle/>
          <a:p>
            <a:pPr rtl="0"/>
            <a:r>
              <a:rPr lang="pl-PL" sz="2000" dirty="0">
                <a:solidFill>
                  <a:schemeClr val="bg1"/>
                </a:solidFill>
              </a:rPr>
              <a:t>STRONA</a:t>
            </a:r>
            <a:br>
              <a:rPr lang="pl-PL" sz="20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LOGOWANIA</a:t>
            </a:r>
            <a:br>
              <a:rPr lang="pl-PL" sz="2000" dirty="0">
                <a:solidFill>
                  <a:schemeClr val="bg1"/>
                </a:solidFill>
              </a:rPr>
            </a:br>
            <a:br>
              <a:rPr lang="pl-PL" sz="20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|</a:t>
            </a:r>
            <a:br>
              <a:rPr lang="pl-PL" sz="2000" dirty="0">
                <a:solidFill>
                  <a:schemeClr val="bg1"/>
                </a:solidFill>
              </a:rPr>
            </a:br>
            <a:br>
              <a:rPr lang="pl-PL" sz="20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KOD</a:t>
            </a:r>
          </a:p>
        </p:txBody>
      </p:sp>
      <p:sp>
        <p:nvSpPr>
          <p:cNvPr id="17" name="Prostokąt: Pojedynczy ścięty róg 16" descr="Stopka z akcentem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Numer slajdu — symbol zastępczy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l-PL" smtClean="0"/>
              <a:pPr rtl="0"/>
              <a:t>3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C0883F3-7727-091B-E335-8525433CE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9497" y="3782694"/>
            <a:ext cx="6619875" cy="23812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A72C98F-BFC0-A8F5-3ADE-96EEA8D8B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1753" y="694056"/>
            <a:ext cx="6619875" cy="20566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3330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Krajobraz miejski" title="Krajobraz miejski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0" y="39929"/>
            <a:ext cx="2416629" cy="3073180"/>
            <a:chOff x="574398" y="408327"/>
            <a:chExt cx="5585730" cy="5768636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</p:txBody>
        </p:sp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4398" y="408327"/>
              <a:ext cx="4661038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ytuł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2" y="657489"/>
            <a:ext cx="2016567" cy="2455620"/>
          </a:xfrm>
        </p:spPr>
        <p:txBody>
          <a:bodyPr rtlCol="0">
            <a:normAutofit/>
          </a:bodyPr>
          <a:lstStyle/>
          <a:p>
            <a:pPr rtl="0"/>
            <a:r>
              <a:rPr lang="pl-PL" sz="2000" dirty="0">
                <a:solidFill>
                  <a:schemeClr val="bg1"/>
                </a:solidFill>
              </a:rPr>
              <a:t>STRONA</a:t>
            </a:r>
            <a:br>
              <a:rPr lang="pl-PL" sz="20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LOGOWANIA</a:t>
            </a:r>
            <a:br>
              <a:rPr lang="pl-PL" sz="2000" dirty="0">
                <a:solidFill>
                  <a:schemeClr val="bg1"/>
                </a:solidFill>
              </a:rPr>
            </a:br>
            <a:br>
              <a:rPr lang="pl-PL" sz="20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|</a:t>
            </a:r>
            <a:br>
              <a:rPr lang="pl-PL" sz="2000" dirty="0">
                <a:solidFill>
                  <a:schemeClr val="bg1"/>
                </a:solidFill>
              </a:rPr>
            </a:br>
            <a:br>
              <a:rPr lang="pl-PL" sz="20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WYGLĄD</a:t>
            </a:r>
          </a:p>
        </p:txBody>
      </p:sp>
      <p:sp>
        <p:nvSpPr>
          <p:cNvPr id="17" name="Prostokąt: Pojedynczy ścięty róg 16" descr="Stopka z akcentem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Numer slajdu — symbol zastępczy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l-PL" smtClean="0"/>
              <a:pPr rtl="0"/>
              <a:t>4</a:t>
            </a:fld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6E50F86-8265-D9BD-9460-AE087CDDF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813" y="104502"/>
            <a:ext cx="8098073" cy="6017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STRONA GŁÓWNA APLIKACJI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5</a:t>
            </a:fld>
            <a:endParaRPr lang="pl-PL"/>
          </a:p>
        </p:txBody>
      </p:sp>
      <p:pic>
        <p:nvPicPr>
          <p:cNvPr id="4" name="Obraz 3" descr="Obraz zawierający diagram&#10;&#10;Opis wygenerowany automatycznie">
            <a:extLst>
              <a:ext uri="{FF2B5EF4-FFF2-40B4-BE49-F238E27FC236}">
                <a16:creationId xmlns:a16="http://schemas.microsoft.com/office/drawing/2014/main" id="{5024359D-139E-0332-727E-FA80CE92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9" y="1069316"/>
            <a:ext cx="10860062" cy="5198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Krajobraz miejski" title="Krajobraz miejski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0" y="39929"/>
            <a:ext cx="2416629" cy="3073180"/>
            <a:chOff x="574398" y="408327"/>
            <a:chExt cx="5585730" cy="5768636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</p:txBody>
        </p:sp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4398" y="408327"/>
              <a:ext cx="4661038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ytuł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2" y="657489"/>
            <a:ext cx="2016567" cy="2455620"/>
          </a:xfrm>
        </p:spPr>
        <p:txBody>
          <a:bodyPr rtlCol="0">
            <a:normAutofit/>
          </a:bodyPr>
          <a:lstStyle/>
          <a:p>
            <a:pPr rtl="0"/>
            <a:r>
              <a:rPr lang="pl-PL" sz="2000" dirty="0">
                <a:solidFill>
                  <a:schemeClr val="bg1"/>
                </a:solidFill>
              </a:rPr>
              <a:t>LECZENIE</a:t>
            </a:r>
            <a:br>
              <a:rPr lang="pl-PL" sz="2000" dirty="0">
                <a:solidFill>
                  <a:schemeClr val="bg1"/>
                </a:solidFill>
              </a:rPr>
            </a:br>
            <a:br>
              <a:rPr lang="pl-PL" sz="20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|</a:t>
            </a:r>
            <a:br>
              <a:rPr lang="pl-PL" sz="2000" dirty="0">
                <a:solidFill>
                  <a:schemeClr val="bg1"/>
                </a:solidFill>
              </a:rPr>
            </a:br>
            <a:br>
              <a:rPr lang="pl-PL" sz="20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 KOD</a:t>
            </a:r>
          </a:p>
        </p:txBody>
      </p:sp>
      <p:sp>
        <p:nvSpPr>
          <p:cNvPr id="17" name="Prostokąt: Pojedynczy ścięty róg 16" descr="Stopka z akcentem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Numer slajdu — symbol zastępczy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l-PL" smtClean="0"/>
              <a:pPr rtl="0"/>
              <a:t>6</a:t>
            </a:fld>
            <a:endParaRPr lang="pl-PL" dirty="0"/>
          </a:p>
        </p:txBody>
      </p:sp>
      <p:pic>
        <p:nvPicPr>
          <p:cNvPr id="3" name="Obraz 2" descr="Obraz zawierający tekst, ekran, zrzut ekranu&#10;&#10;Opis wygenerowany automatycznie">
            <a:extLst>
              <a:ext uri="{FF2B5EF4-FFF2-40B4-BE49-F238E27FC236}">
                <a16:creationId xmlns:a16="http://schemas.microsoft.com/office/drawing/2014/main" id="{B7CFFE64-4270-8092-4E08-C6BAC27EC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9060" y="315030"/>
            <a:ext cx="9209034" cy="28860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6CFDDCED-E62B-B996-2124-5991F53F3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864" y="3376970"/>
            <a:ext cx="3019425" cy="33051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4600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 anchor="ctr">
            <a:normAutofit/>
          </a:bodyPr>
          <a:lstStyle/>
          <a:p>
            <a:pPr rtl="0"/>
            <a:r>
              <a:rPr lang="pl-PL" sz="3200" b="1" kern="1200" cap="all" spc="300" baseline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Leczenie - DZIAŁANIE ALGORYTMU DIAGNOZY</a:t>
            </a:r>
            <a:endParaRPr lang="pl-PL" sz="5400" dirty="0"/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7</a:t>
            </a:fld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ECEC407-83A3-D6AE-15A6-15964414A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0" y="1071172"/>
            <a:ext cx="11402231" cy="545244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841268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Krajobraz miejski" title="Krajobraz miejski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0" y="39928"/>
            <a:ext cx="2379306" cy="3123149"/>
            <a:chOff x="574398" y="408327"/>
            <a:chExt cx="5585730" cy="5768636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  <a:p>
              <a:pPr algn="ctr" rtl="0"/>
              <a:endParaRPr lang="pl-PL" dirty="0"/>
            </a:p>
          </p:txBody>
        </p:sp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4398" y="408327"/>
              <a:ext cx="4661038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  <a:p>
              <a:pPr algn="ctr" rtl="0"/>
              <a:endParaRPr lang="pl-PL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ytuł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3" y="657489"/>
            <a:ext cx="1941316" cy="2348394"/>
          </a:xfrm>
        </p:spPr>
        <p:txBody>
          <a:bodyPr rtlCol="0">
            <a:noAutofit/>
          </a:bodyPr>
          <a:lstStyle/>
          <a:p>
            <a:pPr rtl="0"/>
            <a:r>
              <a:rPr lang="pl-PL" sz="1800" dirty="0">
                <a:solidFill>
                  <a:schemeClr val="bg1"/>
                </a:solidFill>
              </a:rPr>
              <a:t>LECZENIE</a:t>
            </a:r>
            <a:br>
              <a:rPr lang="pl-PL" sz="1800" dirty="0">
                <a:solidFill>
                  <a:schemeClr val="bg1"/>
                </a:solidFill>
              </a:rPr>
            </a:br>
            <a:br>
              <a:rPr lang="pl-PL" sz="1800" dirty="0">
                <a:solidFill>
                  <a:schemeClr val="bg1"/>
                </a:solidFill>
              </a:rPr>
            </a:br>
            <a:r>
              <a:rPr lang="pl-PL" sz="1800" dirty="0">
                <a:solidFill>
                  <a:schemeClr val="bg1"/>
                </a:solidFill>
              </a:rPr>
              <a:t>|</a:t>
            </a:r>
            <a:br>
              <a:rPr lang="pl-PL" sz="1800" dirty="0">
                <a:solidFill>
                  <a:schemeClr val="bg1"/>
                </a:solidFill>
              </a:rPr>
            </a:br>
            <a:br>
              <a:rPr lang="pl-PL" sz="1800" dirty="0">
                <a:solidFill>
                  <a:schemeClr val="bg1"/>
                </a:solidFill>
              </a:rPr>
            </a:br>
            <a:r>
              <a:rPr lang="pl-PL" sz="1800" dirty="0">
                <a:solidFill>
                  <a:schemeClr val="bg1"/>
                </a:solidFill>
              </a:rPr>
              <a:t>ZAPISYWANIE HISTORII DIAGNOZY</a:t>
            </a:r>
          </a:p>
        </p:txBody>
      </p:sp>
      <p:sp>
        <p:nvSpPr>
          <p:cNvPr id="17" name="Prostokąt: Pojedynczy ścięty róg 16" descr="Stopka z akcentem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Numer slajdu — symbol zastępczy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l-PL" smtClean="0"/>
              <a:pPr rtl="0"/>
              <a:t>8</a:t>
            </a:fld>
            <a:endParaRPr lang="pl-PL" dirty="0"/>
          </a:p>
        </p:txBody>
      </p:sp>
      <p:pic>
        <p:nvPicPr>
          <p:cNvPr id="9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C4317F9D-02F5-7A7A-B33A-67E637B80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507" y="3265632"/>
            <a:ext cx="6301439" cy="3471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FC24516C-1EED-512C-0939-516FED0780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7335" y="159995"/>
            <a:ext cx="8194840" cy="2945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9123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 anchor="ctr">
            <a:normAutofit/>
          </a:bodyPr>
          <a:lstStyle/>
          <a:p>
            <a:pPr rtl="0"/>
            <a:r>
              <a:rPr lang="pl-PL" sz="2800" dirty="0"/>
              <a:t>LECZENIE – ZAPISYWANIE HISTORII DIGNOZY - WYGLĄD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05746"/>
            <a:ext cx="642731" cy="40780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l-PL" smtClean="0"/>
              <a:pPr rtl="0">
                <a:spcAft>
                  <a:spcPts val="600"/>
                </a:spcAft>
              </a:pPr>
              <a:t>9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0C79E77-EB6D-8313-C2D3-D64AB9E45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72" y="1001176"/>
            <a:ext cx="10609855" cy="5033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600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54085_TF34357351.potx" id="{ABEAC3C3-5FBF-4138-A4EB-55450EEBD66A}" vid="{1CA165BA-3ABD-4B75-B218-F398859FCB08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1104b09-44be-4926-8b8b-dca896375f75" xsi:nil="true"/>
    <_activity xmlns="01104b09-44be-4926-8b8b-dca896375f7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B68E7CC972D54EB5F575190AE862BF" ma:contentTypeVersion="13" ma:contentTypeDescription="Create a new document." ma:contentTypeScope="" ma:versionID="4c68bea962e344a4990842319c203556">
  <xsd:schema xmlns:xsd="http://www.w3.org/2001/XMLSchema" xmlns:xs="http://www.w3.org/2001/XMLSchema" xmlns:p="http://schemas.microsoft.com/office/2006/metadata/properties" xmlns:ns3="01104b09-44be-4926-8b8b-dca896375f75" xmlns:ns4="cbf175d2-29eb-447f-b838-a089cce8307b" targetNamespace="http://schemas.microsoft.com/office/2006/metadata/properties" ma:root="true" ma:fieldsID="96773aefab13da9836d23c3675703590" ns3:_="" ns4:_="">
    <xsd:import namespace="01104b09-44be-4926-8b8b-dca896375f75"/>
    <xsd:import namespace="cbf175d2-29eb-447f-b838-a089cce830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104b09-44be-4926-8b8b-dca896375f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175d2-29eb-447f-b838-a089cce8307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5F1FAD-176C-4A03-BD9A-1520119CF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3B18BB-C24E-408B-9A12-8848DDD7A302}">
  <ds:schemaRefs>
    <ds:schemaRef ds:uri="cbf175d2-29eb-447f-b838-a089cce8307b"/>
    <ds:schemaRef ds:uri="01104b09-44be-4926-8b8b-dca896375f75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14D53B-DD10-4FAC-8AE8-93E256548E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104b09-44be-4926-8b8b-dca896375f75"/>
    <ds:schemaRef ds:uri="cbf175d2-29eb-447f-b838-a089cce830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{B8A1F98A-85B9-4F0F-80CB-D1759BB40DE2}tf34357351_win32</Template>
  <TotalTime>193</TotalTime>
  <Words>240</Words>
  <Application>Microsoft Office PowerPoint</Application>
  <PresentationFormat>Panoramiczny</PresentationFormat>
  <Paragraphs>1245</Paragraphs>
  <Slides>28</Slides>
  <Notes>28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1" baseType="lpstr">
      <vt:lpstr>Arial</vt:lpstr>
      <vt:lpstr>Calibri</vt:lpstr>
      <vt:lpstr>Motyw pakietu Office</vt:lpstr>
      <vt:lpstr>System diagnozujący choroby przy wykorzystaniu chatu opartego na działaniu sztucznej inteligencji</vt:lpstr>
      <vt:lpstr>STRONA REJESTRACJI</vt:lpstr>
      <vt:lpstr>STRONA LOGOWANIA  |  KOD</vt:lpstr>
      <vt:lpstr>STRONA LOGOWANIA  |  WYGLĄD</vt:lpstr>
      <vt:lpstr>STRONA GŁÓWNA APLIKACJI</vt:lpstr>
      <vt:lpstr>LECZENIE  |   KOD</vt:lpstr>
      <vt:lpstr>Leczenie - DZIAŁANIE ALGORYTMU DIAGNOZY</vt:lpstr>
      <vt:lpstr>LECZENIE  |  ZAPISYWANIE HISTORII DIAGNOZY</vt:lpstr>
      <vt:lpstr>LECZENIE – ZAPISYWANIE HISTORII DIGNOZY - WYGLĄD</vt:lpstr>
      <vt:lpstr>LECZENIE  |  ZAPISYWANIE HISTORII DIAGNOZY W BAZIE DANYCH</vt:lpstr>
      <vt:lpstr>LECZENIE  |  OPIS CHOROBY</vt:lpstr>
      <vt:lpstr>LECZENIE  |  CHOROBA  W REGIONIE</vt:lpstr>
      <vt:lpstr>Wyświetlenie najczęściej występującej choroby w regionie.</vt:lpstr>
      <vt:lpstr>ZMIANA HASŁA</vt:lpstr>
      <vt:lpstr>ZMIANA HASŁA</vt:lpstr>
      <vt:lpstr>ZMIANA HASŁA</vt:lpstr>
      <vt:lpstr>WERSJA MOBILNA SYSTEMU DIAGNOZUJĄCEGO</vt:lpstr>
      <vt:lpstr>WERSJA MOBILNA SYSTEMU DIAGNOZUJĄCEGO</vt:lpstr>
      <vt:lpstr>APLIKACJA JAKO KONTENERY DOCKEROWE</vt:lpstr>
      <vt:lpstr>APLIKACJA JAKO KONTENERY DOCKEROWE</vt:lpstr>
      <vt:lpstr>POŁĄCZENIE Z BAZĄ DANYCH</vt:lpstr>
      <vt:lpstr>MODEL NAUCZANIA</vt:lpstr>
      <vt:lpstr>ZMIANA ADRESU EMAIL</vt:lpstr>
      <vt:lpstr>POBIERANIE I ZAPISYWANIE LOKALIZACJ UŻYTKOWNIKA</vt:lpstr>
      <vt:lpstr>SZYFROWANIE RSA</vt:lpstr>
      <vt:lpstr>BRAK WIĘKSZEJ LICZBY OBJAWÓW</vt:lpstr>
      <vt:lpstr>gdy użytkownik zapisze coś czego nie przewidzieliśmy na etapie budowy modelu, chatbot pobierze ciekawostkę z wikipedii</vt:lpstr>
      <vt:lpstr>Stanowisko: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Aplikacja webowa  z wykorzystaniem technologii czatu  w czasie rzeczywistym</dc:title>
  <dc:creator>Szczepanek Piotr</dc:creator>
  <cp:lastModifiedBy>Szczepanek Piotr</cp:lastModifiedBy>
  <cp:revision>4</cp:revision>
  <dcterms:created xsi:type="dcterms:W3CDTF">2022-06-15T07:38:53Z</dcterms:created>
  <dcterms:modified xsi:type="dcterms:W3CDTF">2023-05-07T14:22:38Z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0x01010012B68E7CC972D54EB5F575190AE862BF</vt:lpwstr>
  </property>
</Properties>
</file>